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13"/>
  </p:notesMasterIdLst>
  <p:sldIdLst>
    <p:sldId id="256" r:id="rId2"/>
    <p:sldId id="258" r:id="rId3"/>
    <p:sldId id="260" r:id="rId4"/>
    <p:sldId id="264" r:id="rId5"/>
    <p:sldId id="261" r:id="rId6"/>
    <p:sldId id="259" r:id="rId7"/>
    <p:sldId id="263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522" y="-14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3E6A80-1B1D-4885-A612-24CF58AA31AE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2C8751-7BBC-428B-B368-44A73A866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546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2C8751-7BBC-428B-B368-44A73A86657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553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0" y="0"/>
            <a:ext cx="9144000" cy="19964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6200"/>
            <a:ext cx="3901440" cy="990600"/>
          </a:xfrm>
          <a:prstGeom prst="roundRect">
            <a:avLst>
              <a:gd name="adj" fmla="val 8594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</p:pic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0" y="1143000"/>
            <a:ext cx="9144000" cy="114300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5FA30-581A-4C64-8B0C-FB1DAAA504EB}" type="datetimeFigureOut">
              <a:rPr lang="en-US" smtClean="0">
                <a:solidFill>
                  <a:srgbClr val="4E5B6F"/>
                </a:solidFill>
              </a:rPr>
              <a:pPr/>
              <a:t>2/28/2020</a:t>
            </a:fld>
            <a:endParaRPr lang="en-US">
              <a:solidFill>
                <a:srgbClr val="4E5B6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E5B6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5570A-E347-435D-AA20-076F43682043}" type="slidenum">
              <a:rPr lang="en-US" smtClean="0">
                <a:solidFill>
                  <a:srgbClr val="4E5B6F"/>
                </a:solidFill>
              </a:rPr>
              <a:pPr/>
              <a:t>‹#›</a:t>
            </a:fld>
            <a:endParaRPr lang="en-US">
              <a:solidFill>
                <a:srgbClr val="4E5B6F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114800" y="370582"/>
            <a:ext cx="49251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GreensandPlus Product Information</a:t>
            </a:r>
          </a:p>
        </p:txBody>
      </p:sp>
      <p:pic>
        <p:nvPicPr>
          <p:cNvPr id="1026" name="Picture 2"/>
          <p:cNvPicPr preferRelativeResize="0">
            <a:picLocks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816" y="265176"/>
            <a:ext cx="30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53036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5FA30-581A-4C64-8B0C-FB1DAAA504EB}" type="datetimeFigureOut">
              <a:rPr lang="en-US" smtClean="0">
                <a:solidFill>
                  <a:srgbClr val="4E5B6F"/>
                </a:solidFill>
              </a:rPr>
              <a:pPr/>
              <a:t>2/28/2020</a:t>
            </a:fld>
            <a:endParaRPr lang="en-US">
              <a:solidFill>
                <a:srgbClr val="4E5B6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E5B6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5570A-E347-435D-AA20-076F43682043}" type="slidenum">
              <a:rPr lang="en-US" smtClean="0">
                <a:solidFill>
                  <a:srgbClr val="4E5B6F"/>
                </a:solidFill>
              </a:rPr>
              <a:pPr/>
              <a:t>‹#›</a:t>
            </a:fld>
            <a:endParaRPr lang="en-US">
              <a:solidFill>
                <a:srgbClr val="4E5B6F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781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5FA30-581A-4C64-8B0C-FB1DAAA504EB}" type="datetimeFigureOut">
              <a:rPr lang="en-US" smtClean="0">
                <a:solidFill>
                  <a:srgbClr val="4E5B6F"/>
                </a:solidFill>
              </a:rPr>
              <a:pPr/>
              <a:t>2/28/2020</a:t>
            </a:fld>
            <a:endParaRPr lang="en-US">
              <a:solidFill>
                <a:srgbClr val="4E5B6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E5B6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5570A-E347-435D-AA20-076F43682043}" type="slidenum">
              <a:rPr lang="en-US" smtClean="0">
                <a:solidFill>
                  <a:srgbClr val="4E5B6F"/>
                </a:solidFill>
              </a:rPr>
              <a:pPr/>
              <a:t>‹#›</a:t>
            </a:fld>
            <a:endParaRPr lang="en-US">
              <a:solidFill>
                <a:srgbClr val="4E5B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870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5FA30-581A-4C64-8B0C-FB1DAAA504EB}" type="datetimeFigureOut">
              <a:rPr lang="en-US" smtClean="0">
                <a:solidFill>
                  <a:srgbClr val="4E5B6F"/>
                </a:solidFill>
              </a:rPr>
              <a:pPr/>
              <a:t>2/28/2020</a:t>
            </a:fld>
            <a:endParaRPr lang="en-US">
              <a:solidFill>
                <a:srgbClr val="4E5B6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E5B6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5570A-E347-435D-AA20-076F43682043}" type="slidenum">
              <a:rPr lang="en-US" smtClean="0">
                <a:solidFill>
                  <a:srgbClr val="4E5B6F"/>
                </a:solidFill>
              </a:rPr>
              <a:pPr/>
              <a:t>‹#›</a:t>
            </a:fld>
            <a:endParaRPr lang="en-US">
              <a:solidFill>
                <a:srgbClr val="4E5B6F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514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5FA30-581A-4C64-8B0C-FB1DAAA504EB}" type="datetimeFigureOut">
              <a:rPr lang="en-US" smtClean="0">
                <a:solidFill>
                  <a:srgbClr val="4E5B6F"/>
                </a:solidFill>
              </a:rPr>
              <a:pPr/>
              <a:t>2/28/2020</a:t>
            </a:fld>
            <a:endParaRPr lang="en-US">
              <a:solidFill>
                <a:srgbClr val="4E5B6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E5B6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5570A-E347-435D-AA20-076F43682043}" type="slidenum">
              <a:rPr lang="en-US" smtClean="0">
                <a:solidFill>
                  <a:srgbClr val="4E5B6F"/>
                </a:solidFill>
              </a:rPr>
              <a:pPr/>
              <a:t>‹#›</a:t>
            </a:fld>
            <a:endParaRPr lang="en-US">
              <a:solidFill>
                <a:srgbClr val="4E5B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531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5FA30-581A-4C64-8B0C-FB1DAAA504EB}" type="datetimeFigureOut">
              <a:rPr lang="en-US" smtClean="0">
                <a:solidFill>
                  <a:srgbClr val="4E5B6F"/>
                </a:solidFill>
              </a:rPr>
              <a:pPr/>
              <a:t>2/28/2020</a:t>
            </a:fld>
            <a:endParaRPr lang="en-US">
              <a:solidFill>
                <a:srgbClr val="4E5B6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E5B6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5570A-E347-435D-AA20-076F43682043}" type="slidenum">
              <a:rPr lang="en-US" smtClean="0">
                <a:solidFill>
                  <a:srgbClr val="4E5B6F"/>
                </a:solidFill>
              </a:rPr>
              <a:pPr/>
              <a:t>‹#›</a:t>
            </a:fld>
            <a:endParaRPr lang="en-US">
              <a:solidFill>
                <a:srgbClr val="4E5B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909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5FA30-581A-4C64-8B0C-FB1DAAA504EB}" type="datetimeFigureOut">
              <a:rPr lang="en-US" smtClean="0">
                <a:solidFill>
                  <a:srgbClr val="4E5B6F"/>
                </a:solidFill>
              </a:rPr>
              <a:pPr/>
              <a:t>2/28/2020</a:t>
            </a:fld>
            <a:endParaRPr lang="en-US">
              <a:solidFill>
                <a:srgbClr val="4E5B6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E5B6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5570A-E347-435D-AA20-076F43682043}" type="slidenum">
              <a:rPr lang="en-US" smtClean="0">
                <a:solidFill>
                  <a:srgbClr val="4E5B6F"/>
                </a:solidFill>
              </a:rPr>
              <a:pPr/>
              <a:t>‹#›</a:t>
            </a:fld>
            <a:endParaRPr lang="en-US">
              <a:solidFill>
                <a:srgbClr val="4E5B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033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5FA30-581A-4C64-8B0C-FB1DAAA504EB}" type="datetimeFigureOut">
              <a:rPr lang="en-US" smtClean="0">
                <a:solidFill>
                  <a:srgbClr val="4E5B6F"/>
                </a:solidFill>
              </a:rPr>
              <a:pPr/>
              <a:t>2/28/2020</a:t>
            </a:fld>
            <a:endParaRPr lang="en-US">
              <a:solidFill>
                <a:srgbClr val="4E5B6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E5B6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5570A-E347-435D-AA20-076F43682043}" type="slidenum">
              <a:rPr lang="en-US" smtClean="0">
                <a:solidFill>
                  <a:srgbClr val="4E5B6F"/>
                </a:solidFill>
              </a:rPr>
              <a:pPr/>
              <a:t>‹#›</a:t>
            </a:fld>
            <a:endParaRPr lang="en-US">
              <a:solidFill>
                <a:srgbClr val="4E5B6F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467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5FA30-581A-4C64-8B0C-FB1DAAA504EB}" type="datetimeFigureOut">
              <a:rPr lang="en-US" smtClean="0">
                <a:solidFill>
                  <a:srgbClr val="4E5B6F"/>
                </a:solidFill>
              </a:rPr>
              <a:pPr/>
              <a:t>2/28/2020</a:t>
            </a:fld>
            <a:endParaRPr lang="en-US">
              <a:solidFill>
                <a:srgbClr val="4E5B6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E5B6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5570A-E347-435D-AA20-076F43682043}" type="slidenum">
              <a:rPr lang="en-US" smtClean="0">
                <a:solidFill>
                  <a:srgbClr val="4E5B6F"/>
                </a:solidFill>
              </a:rPr>
              <a:pPr/>
              <a:t>‹#›</a:t>
            </a:fld>
            <a:endParaRPr lang="en-US">
              <a:solidFill>
                <a:srgbClr val="4E5B6F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097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5FA30-581A-4C64-8B0C-FB1DAAA504EB}" type="datetimeFigureOut">
              <a:rPr lang="en-US" smtClean="0">
                <a:solidFill>
                  <a:srgbClr val="4E5B6F"/>
                </a:solidFill>
              </a:rPr>
              <a:pPr/>
              <a:t>2/28/2020</a:t>
            </a:fld>
            <a:endParaRPr lang="en-US">
              <a:solidFill>
                <a:srgbClr val="4E5B6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E5B6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5570A-E347-435D-AA20-076F43682043}" type="slidenum">
              <a:rPr lang="en-US" smtClean="0">
                <a:solidFill>
                  <a:srgbClr val="4E5B6F"/>
                </a:solidFill>
              </a:rPr>
              <a:pPr/>
              <a:t>‹#›</a:t>
            </a:fld>
            <a:endParaRPr lang="en-US">
              <a:solidFill>
                <a:srgbClr val="4E5B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236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5FA30-581A-4C64-8B0C-FB1DAAA504EB}" type="datetimeFigureOut">
              <a:rPr lang="en-US" smtClean="0">
                <a:solidFill>
                  <a:srgbClr val="4E5B6F"/>
                </a:solidFill>
              </a:rPr>
              <a:pPr/>
              <a:t>2/28/2020</a:t>
            </a:fld>
            <a:endParaRPr lang="en-US">
              <a:solidFill>
                <a:srgbClr val="4E5B6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E5B6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5570A-E347-435D-AA20-076F43682043}" type="slidenum">
              <a:rPr lang="en-US" smtClean="0">
                <a:solidFill>
                  <a:srgbClr val="4E5B6F"/>
                </a:solidFill>
              </a:rPr>
              <a:pPr/>
              <a:t>‹#›</a:t>
            </a:fld>
            <a:endParaRPr lang="en-US">
              <a:solidFill>
                <a:srgbClr val="4E5B6F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570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0" y="0"/>
            <a:ext cx="9144000" cy="19964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6200"/>
            <a:ext cx="3901440" cy="8964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0" y="1143000"/>
            <a:ext cx="9144000" cy="114300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5FA30-581A-4C64-8B0C-FB1DAAA504EB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5570A-E347-435D-AA20-076F4368204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4114800" y="370582"/>
            <a:ext cx="49251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GreensandPlus</a:t>
            </a:r>
            <a:r>
              <a:rPr lang="en-US" sz="3200" b="1" baseline="0" dirty="0" smtClean="0">
                <a:latin typeface="Arial" pitchFamily="34" charset="0"/>
                <a:cs typeface="Arial" pitchFamily="34" charset="0"/>
              </a:rPr>
              <a:t> Media Use </a:t>
            </a:r>
            <a:r>
              <a:rPr lang="en-US" sz="3200" b="1" baseline="0" smtClean="0">
                <a:latin typeface="Arial" pitchFamily="34" charset="0"/>
                <a:cs typeface="Arial" pitchFamily="34" charset="0"/>
              </a:rPr>
              <a:t>and Information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35E5FA30-581A-4C64-8B0C-FB1DAAA504EB}" type="datetimeFigureOut">
              <a:rPr lang="en-US" smtClean="0">
                <a:solidFill>
                  <a:srgbClr val="4E5B6F"/>
                </a:solidFill>
              </a:rPr>
              <a:pPr/>
              <a:t>2/28/2020</a:t>
            </a:fld>
            <a:endParaRPr lang="en-US">
              <a:solidFill>
                <a:srgbClr val="4E5B6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4E5B6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935570A-E347-435D-AA20-076F43682043}" type="slidenum">
              <a:rPr lang="en-US" smtClean="0">
                <a:solidFill>
                  <a:srgbClr val="4E5B6F"/>
                </a:solidFill>
              </a:rPr>
              <a:pPr/>
              <a:t>‹#›</a:t>
            </a:fld>
            <a:endParaRPr lang="en-US">
              <a:solidFill>
                <a:srgbClr val="4E5B6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303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688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versand.com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524000"/>
            <a:ext cx="4343400" cy="83820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01740" y="2590800"/>
            <a:ext cx="2689860" cy="33299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200" y="2405605"/>
            <a:ext cx="66294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Inversand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Company - Supplying Greensand products since 1925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WQA Gold Seal Certification for NSF/ANSI 61 Compliance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Removes Iron, Manganese, Arsenic, Radium and Hydrogen Sulfide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GreensandPlus is a direct replacement for  the original Manganese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Greensand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Packaged in ½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Cu.ft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bag or 1metric ton (2,205lbs) bulk sack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86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524000"/>
            <a:ext cx="4343400" cy="838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2400" y="2362200"/>
            <a:ext cx="86106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Internationally Accepted</a:t>
            </a:r>
          </a:p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Tried &amp; Proven Choice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that’s just right!</a:t>
            </a:r>
          </a:p>
          <a:p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1" u="sng" dirty="0" smtClean="0">
                <a:latin typeface="Arial" pitchFamily="34" charset="0"/>
                <a:cs typeface="Arial" pitchFamily="34" charset="0"/>
              </a:rPr>
              <a:t>Not Too Coarse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Providing better trapping of colloidal material than coarse media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1" u="sng" dirty="0" smtClean="0">
                <a:latin typeface="Arial" pitchFamily="34" charset="0"/>
                <a:cs typeface="Arial" pitchFamily="34" charset="0"/>
              </a:rPr>
              <a:t>Not Too Fine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Providing excellent balance of run times between backwashes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1" u="sng" dirty="0" smtClean="0">
                <a:latin typeface="Arial" pitchFamily="34" charset="0"/>
                <a:cs typeface="Arial" pitchFamily="34" charset="0"/>
              </a:rPr>
              <a:t>Not Too Heavy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Minimizes backwash flow rates and waste volumes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1" u="sng" dirty="0" smtClean="0">
                <a:latin typeface="Arial" pitchFamily="34" charset="0"/>
                <a:cs typeface="Arial" pitchFamily="34" charset="0"/>
              </a:rPr>
              <a:t>Not Too Light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Providing excellent separation between media and filtered contaminants to eliminate media loss during backwash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84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524000"/>
            <a:ext cx="4343400" cy="8382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154329" y="2460585"/>
                <a:ext cx="8534400" cy="38061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latin typeface="Arial" pitchFamily="34" charset="0"/>
                    <a:cs typeface="Arial" pitchFamily="34" charset="0"/>
                  </a:rPr>
                  <a:t>Improved Operating Characteristics</a:t>
                </a:r>
              </a:p>
              <a:p>
                <a:endParaRPr lang="en-US" sz="2400" b="1" dirty="0">
                  <a:latin typeface="Arial" pitchFamily="34" charset="0"/>
                  <a:cs typeface="Arial" pitchFamily="34" charset="0"/>
                </a:endParaRPr>
              </a:p>
              <a:p>
                <a:pPr marL="342900" indent="-342900">
                  <a:buFont typeface="Arial" pitchFamily="34" charset="0"/>
                  <a:buChar char="•"/>
                </a:pPr>
                <a:r>
                  <a:rPr lang="en-US" sz="2000" b="1" dirty="0" smtClean="0">
                    <a:latin typeface="Arial" pitchFamily="34" charset="0"/>
                    <a:cs typeface="Arial" pitchFamily="34" charset="0"/>
                  </a:rPr>
                  <a:t>Operates at Higher Flux Rates ( </a:t>
                </a:r>
                <a14:m>
                  <m:oMath xmlns:m="http://schemas.openxmlformats.org/officeDocument/2006/math">
                    <m:r>
                      <a:rPr lang="en-US" sz="2000" b="1" i="0" smtClean="0">
                        <a:latin typeface="Cambria Math"/>
                        <a:ea typeface="Cambria Math"/>
                        <a:cs typeface="Arial" pitchFamily="34" charset="0"/>
                      </a:rPr>
                      <m:t>≅</m:t>
                    </m:r>
                  </m:oMath>
                </a14:m>
                <a:r>
                  <a:rPr lang="en-US" sz="2000" b="1" dirty="0" smtClean="0">
                    <a:latin typeface="Arial" pitchFamily="34" charset="0"/>
                    <a:cs typeface="Arial" pitchFamily="34" charset="0"/>
                  </a:rPr>
                  <a:t> 12gpm/sqft )</a:t>
                </a:r>
              </a:p>
              <a:p>
                <a:pPr marL="342900" indent="-342900">
                  <a:buFont typeface="Arial" pitchFamily="34" charset="0"/>
                  <a:buChar char="•"/>
                </a:pPr>
                <a:endParaRPr lang="en-US" sz="2000" b="1" dirty="0">
                  <a:latin typeface="Arial" pitchFamily="34" charset="0"/>
                  <a:cs typeface="Arial" pitchFamily="34" charset="0"/>
                </a:endParaRPr>
              </a:p>
              <a:p>
                <a:pPr marL="342900" indent="-342900">
                  <a:buFont typeface="Arial" pitchFamily="34" charset="0"/>
                  <a:buChar char="•"/>
                </a:pPr>
                <a:r>
                  <a:rPr lang="en-US" sz="2000" b="1" dirty="0" smtClean="0">
                    <a:latin typeface="Arial" pitchFamily="34" charset="0"/>
                    <a:cs typeface="Arial" pitchFamily="34" charset="0"/>
                  </a:rPr>
                  <a:t>Not Affected by High Differential Pressure</a:t>
                </a:r>
              </a:p>
              <a:p>
                <a:pPr marL="342900" indent="-342900">
                  <a:buFont typeface="Arial" pitchFamily="34" charset="0"/>
                  <a:buChar char="•"/>
                </a:pPr>
                <a:endParaRPr lang="en-US" sz="2000" b="1" dirty="0">
                  <a:latin typeface="Arial" pitchFamily="34" charset="0"/>
                  <a:cs typeface="Arial" pitchFamily="34" charset="0"/>
                </a:endParaRPr>
              </a:p>
              <a:p>
                <a:pPr marL="342900" indent="-342900">
                  <a:buFont typeface="Arial" pitchFamily="34" charset="0"/>
                  <a:buChar char="•"/>
                </a:pPr>
                <a:r>
                  <a:rPr lang="en-US" sz="2000" b="1" dirty="0" smtClean="0">
                    <a:latin typeface="Arial" pitchFamily="34" charset="0"/>
                    <a:cs typeface="Arial" pitchFamily="34" charset="0"/>
                  </a:rPr>
                  <a:t>Harder Material Resistant to Breakdown</a:t>
                </a:r>
              </a:p>
              <a:p>
                <a:pPr marL="342900" indent="-342900">
                  <a:buFont typeface="Arial" pitchFamily="34" charset="0"/>
                  <a:buChar char="•"/>
                </a:pPr>
                <a:endParaRPr lang="en-US" sz="2000" b="1" dirty="0">
                  <a:latin typeface="Arial" pitchFamily="34" charset="0"/>
                  <a:cs typeface="Arial" pitchFamily="34" charset="0"/>
                </a:endParaRPr>
              </a:p>
              <a:p>
                <a:pPr marL="342900" indent="-342900">
                  <a:buFont typeface="Arial" pitchFamily="34" charset="0"/>
                  <a:buChar char="•"/>
                </a:pPr>
                <a:r>
                  <a:rPr lang="en-US" sz="2000" b="1" dirty="0" smtClean="0">
                    <a:latin typeface="Arial" pitchFamily="34" charset="0"/>
                    <a:cs typeface="Arial" pitchFamily="34" charset="0"/>
                  </a:rPr>
                  <a:t>No Potassium Permanganate Required / Simply use CL</a:t>
                </a:r>
                <a:r>
                  <a:rPr lang="en-US" sz="2000" b="1" baseline="-26000" dirty="0" smtClean="0">
                    <a:latin typeface="Arial" pitchFamily="34" charset="0"/>
                    <a:cs typeface="Arial" pitchFamily="34" charset="0"/>
                  </a:rPr>
                  <a:t>2</a:t>
                </a:r>
              </a:p>
              <a:p>
                <a:pPr marL="342900" indent="-342900">
                  <a:buFont typeface="Arial" pitchFamily="34" charset="0"/>
                  <a:buChar char="•"/>
                </a:pPr>
                <a:endParaRPr lang="en-US" sz="2000" b="1" baseline="-26000" dirty="0">
                  <a:latin typeface="Arial" pitchFamily="34" charset="0"/>
                  <a:cs typeface="Arial" pitchFamily="34" charset="0"/>
                </a:endParaRPr>
              </a:p>
              <a:p>
                <a:pPr marL="342900" indent="-342900">
                  <a:buFont typeface="Arial" pitchFamily="34" charset="0"/>
                  <a:buChar char="•"/>
                </a:pPr>
                <a:r>
                  <a:rPr lang="en-US" sz="2000" b="1" dirty="0" smtClean="0">
                    <a:latin typeface="Arial" pitchFamily="34" charset="0"/>
                    <a:cs typeface="Arial" pitchFamily="34" charset="0"/>
                  </a:rPr>
                  <a:t>Lowers Iron &amp; Manganese to µg/L </a:t>
                </a:r>
                <a:r>
                  <a:rPr lang="en-US" sz="2000" b="1" dirty="0" smtClean="0">
                    <a:latin typeface="Arial" pitchFamily="34" charset="0"/>
                    <a:cs typeface="Arial" pitchFamily="34" charset="0"/>
                  </a:rPr>
                  <a:t>Levels</a:t>
                </a:r>
              </a:p>
              <a:p>
                <a:endParaRPr lang="en-US" sz="2000" b="1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329" y="2460585"/>
                <a:ext cx="8534400" cy="3806170"/>
              </a:xfrm>
              <a:prstGeom prst="rect">
                <a:avLst/>
              </a:prstGeom>
              <a:blipFill rotWithShape="1">
                <a:blip r:embed="rId3"/>
                <a:stretch>
                  <a:fillRect l="-1071" t="-1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198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524000"/>
            <a:ext cx="4343400" cy="838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" y="2362200"/>
            <a:ext cx="882015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GreensandPlus media consists of a solid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silca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sand core with thermally bonded coating of manganese dioxide.</a:t>
            </a: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Effective at higher differential pressures than standard manganese greensand that can fracture.  Tolerance to higher DP can provide longer runtimes between backwash cycles.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b="1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Effective at higher temperatures with lower apparent density (88lbs/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cuft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) the backwash flow requirements are less. (10-12gpm/sqft)</a:t>
            </a:r>
          </a:p>
          <a:p>
            <a:pPr marL="285750" indent="-285750">
              <a:buFont typeface="Arial" pitchFamily="34" charset="0"/>
              <a:buChar char="•"/>
            </a:pPr>
            <a:endParaRPr lang="en-US" b="1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Effective Size 0.30mm – 0.35mm / Uniformity Coefficient (UC)= Less than 1.6</a:t>
            </a:r>
          </a:p>
          <a:p>
            <a:pPr marL="285750" indent="-285750">
              <a:buFont typeface="Arial" pitchFamily="34" charset="0"/>
              <a:buChar char="•"/>
            </a:pPr>
            <a:endParaRPr lang="en-US" b="1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Capacity: 700 – 1200 grains</a:t>
            </a:r>
          </a:p>
          <a:p>
            <a:pPr marL="285750" indent="-285750">
              <a:buFont typeface="Arial" pitchFamily="34" charset="0"/>
              <a:buChar char="•"/>
            </a:pPr>
            <a:endParaRPr lang="en-US" b="1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Service Flow Rates = 2.0 – 12.0 GPM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14850" y="1905000"/>
            <a:ext cx="4381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Media Properties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812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524000"/>
            <a:ext cx="4343400" cy="838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2438400"/>
            <a:ext cx="8763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Follow filter manufacturers loading instructions of all media.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After loading support gravel layers, backwash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gravel at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½ normal flow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rate then load GreensandPlus.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GreensandPlus must be backwashed and the fines removed prior to loading Anthracite layer.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GreensandPlus must be conditioned with oxidant prior to being placed into service.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14850" y="1905000"/>
            <a:ext cx="4381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Loading &amp; Conditioning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62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1524000"/>
            <a:ext cx="4343400" cy="838200"/>
          </a:xfrm>
          <a:prstGeom prst="rect">
            <a:avLst/>
          </a:prstGeom>
        </p:spPr>
      </p:pic>
      <p:pic>
        <p:nvPicPr>
          <p:cNvPr id="4" name="Picture 3"/>
          <p:cNvPicPr/>
          <p:nvPr/>
        </p:nvPicPr>
        <p:blipFill rotWithShape="1">
          <a:blip r:embed="rId4"/>
          <a:srcRect l="2870" t="5121" r="2459" b="8278"/>
          <a:stretch/>
        </p:blipFill>
        <p:spPr>
          <a:xfrm>
            <a:off x="4514850" y="4800599"/>
            <a:ext cx="4400550" cy="1947442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4495800" y="5257800"/>
            <a:ext cx="4419600" cy="0"/>
          </a:xfrm>
          <a:prstGeom prst="line">
            <a:avLst/>
          </a:prstGeom>
          <a:ln w="12700"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429124" y="1905000"/>
            <a:ext cx="4552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itchFamily="34" charset="0"/>
                <a:cs typeface="Arial" pitchFamily="34" charset="0"/>
              </a:rPr>
              <a:t>F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ines removal process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00" y="2519065"/>
            <a:ext cx="90297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After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backwashing GreensandPlus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for 30min. at normal flow rates the fines must be removed.  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Using a flat blade shovel remove the top ½”-1” layer of fines. </a:t>
            </a:r>
            <a:r>
              <a:rPr lang="en-US" b="1" u="sng" dirty="0" smtClean="0">
                <a:latin typeface="Arial" pitchFamily="34" charset="0"/>
                <a:cs typeface="Arial" pitchFamily="34" charset="0"/>
              </a:rPr>
              <a:t>Do Not Scrape or Rake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top layer of fines.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This process must be completed before Anthracite is loaded if being used in the filter system.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lowchart: Document 9"/>
          <p:cNvSpPr/>
          <p:nvPr/>
        </p:nvSpPr>
        <p:spPr>
          <a:xfrm rot="16200000" flipH="1">
            <a:off x="4344162" y="4647438"/>
            <a:ext cx="609600" cy="611124"/>
          </a:xfrm>
          <a:prstGeom prst="flowChartDocumen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49619">
            <a:off x="3569116" y="4034723"/>
            <a:ext cx="1210454" cy="1284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248400" y="4812268"/>
            <a:ext cx="686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Fines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60895" y="5453555"/>
            <a:ext cx="2289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GreensandPlus Media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80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524000"/>
            <a:ext cx="4343400" cy="838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14850" y="1905000"/>
            <a:ext cx="4381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Conditioning Process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" y="2438400"/>
            <a:ext cx="845820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latin typeface="Arial" pitchFamily="34" charset="0"/>
                <a:cs typeface="Arial" pitchFamily="34" charset="0"/>
              </a:rPr>
              <a:t>Chemical Dosages: </a:t>
            </a:r>
            <a:endParaRPr lang="en-US" sz="2000" b="1" u="sng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Every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100 cubic feet of Greensand or GreensandPlus requires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000" dirty="0">
                <a:latin typeface="Arial" pitchFamily="34" charset="0"/>
                <a:cs typeface="Arial" pitchFamily="34" charset="0"/>
              </a:rPr>
              <a:t>20 gallons of 15% bleach,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or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50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gallons of 6% bleach, or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11.5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gallons of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Carusol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20*, or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6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gallons of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Carusol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40*,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or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25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pounds of potassium permanganate dissolved in 100 gallons of water.</a:t>
            </a:r>
          </a:p>
          <a:p>
            <a:r>
              <a:rPr lang="en-US" sz="2000" dirty="0">
                <a:latin typeface="Arial" pitchFamily="34" charset="0"/>
                <a:cs typeface="Arial" pitchFamily="34" charset="0"/>
              </a:rPr>
              <a:t>                                                         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*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Carusol-20 and Carusol-40 are liquid sodium permanganate products produced by </a:t>
            </a:r>
            <a:r>
              <a:rPr lang="en-US" sz="1400" dirty="0" err="1">
                <a:latin typeface="Arial" pitchFamily="34" charset="0"/>
                <a:cs typeface="Arial" pitchFamily="34" charset="0"/>
              </a:rPr>
              <a:t>Carus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 Chemical.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57800" y="3505200"/>
            <a:ext cx="3733799" cy="92333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*Media should soak in conditioning solution for a minimum of 4hrs, if possible overnight.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02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524000"/>
            <a:ext cx="4343400" cy="838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97917" y="1828800"/>
            <a:ext cx="4381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Method of Operation (CO)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925" y="4024141"/>
            <a:ext cx="2454275" cy="237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421" y="2366665"/>
            <a:ext cx="8780992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Catalytic Oxidation operation is recommended in applications where Iron removal is the main objective in well waters with/without presence of Manganese.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Catalytic Oxidation requires the feeding of a predetermined amount of oxidant in the raw water before the filter with a contact time of 10-20 seconds or as far upstream of the filter as possible.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 free chlorine residual of 0.5 – 1ppm carried through 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  the filter will maintain GreensandPlus in a continuously 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  regenerated condition.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 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When using chlorine as the oxidant, the demand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    can be estimated as follows: mg/L </a:t>
            </a:r>
            <a:r>
              <a:rPr lang="en-US" dirty="0">
                <a:latin typeface="Arial" pitchFamily="34" charset="0"/>
                <a:cs typeface="Arial" pitchFamily="34" charset="0"/>
              </a:rPr>
              <a:t>of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Cl</a:t>
            </a:r>
            <a:r>
              <a:rPr lang="en-US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=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sz="1400" b="1" dirty="0" smtClean="0">
                <a:latin typeface="Arial" pitchFamily="34" charset="0"/>
                <a:cs typeface="Arial" pitchFamily="34" charset="0"/>
              </a:rPr>
              <a:t>[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Fe(mg/L) x 1] + [Mn (mg/L x 3] + [H2S (mg/L x 6] + [ NH3 (mg/L x 8) + [ 1 (mg/L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)]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87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524000"/>
            <a:ext cx="4343400" cy="838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91000" y="1828800"/>
            <a:ext cx="495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Suggested Operating Conditions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362200"/>
            <a:ext cx="89916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Bed Type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: Dual Media / Anthracite Cap 15” – 18” (381 – 457mm) 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	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                          GreensandPlus 15” – 24” (381 – 610mm)</a:t>
            </a: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Flow Rate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: Continuous Oxidation operation ( 2 – 12gpm/sqft*)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(* Contaminant concentration determines flow rates)</a:t>
            </a:r>
          </a:p>
          <a:p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Contaminant Loading Calculation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:  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   [Fe (mg/L x 1] + [Mn (mg/L) x 2] + [H2S (mg/L) x 6] = A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   A ÷ 17.1 = </a:t>
            </a:r>
            <a:r>
              <a:rPr lang="en-US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grains/gallon  or “grain loading”</a:t>
            </a:r>
          </a:p>
          <a:p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    Filter Surface Area in Sqft x Stated Media Grains Capacity = </a:t>
            </a:r>
            <a:r>
              <a:rPr lang="en-US" u="sng" dirty="0" smtClean="0">
                <a:latin typeface="Arial" pitchFamily="34" charset="0"/>
                <a:cs typeface="Arial" pitchFamily="34" charset="0"/>
              </a:rPr>
              <a:t>Tank Grains Capacity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    Tank Grains Capacity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÷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Grain Loading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= </a:t>
            </a:r>
            <a:r>
              <a:rPr lang="en-US" u="sng" dirty="0" smtClean="0">
                <a:latin typeface="Arial" pitchFamily="34" charset="0"/>
                <a:cs typeface="Arial" pitchFamily="34" charset="0"/>
              </a:rPr>
              <a:t>GWTBB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gallons water treated between backwash)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    GWTBB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÷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Design Flow (GPM) = Time Between Backwash (min.)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÷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60 = Hrs.</a:t>
            </a:r>
          </a:p>
        </p:txBody>
      </p:sp>
    </p:spTree>
    <p:extLst>
      <p:ext uri="{BB962C8B-B14F-4D97-AF65-F5344CB8AC3E}">
        <p14:creationId xmlns:p14="http://schemas.microsoft.com/office/powerpoint/2010/main" val="323876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524000"/>
            <a:ext cx="4343400" cy="838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91000" y="1828800"/>
            <a:ext cx="495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Suggested Operating Conditions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2743200"/>
            <a:ext cx="88392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Backwash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flow rate should be sufficient to produce a 40% bed expansion until water is clear, or for 10 minutes, whichever occurs first.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Raw Water Rinse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at normal service flow rate for 3 minutes or until effluent is acceptable.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Air Scour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systems should use air flow rates of  0.8 – 2.0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cfm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sq.ft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with a simultaneous treated water backwash at 4.0 – 4.5gpm/sqft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pH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: Raw waters with natural water pH of 6.2 or above require no correction.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   Raw waters with a pH lower than 6.2 should be pH-corrected to 6.5 – 6.8 pre-filter.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80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524000"/>
            <a:ext cx="4343400" cy="838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" y="2819400"/>
            <a:ext cx="8686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rial" pitchFamily="34" charset="0"/>
                <a:cs typeface="Arial" pitchFamily="34" charset="0"/>
              </a:rPr>
              <a:t>Thank you for participating in today’s GreensandPlus product session</a:t>
            </a:r>
          </a:p>
          <a:p>
            <a:pPr algn="ctr"/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000" dirty="0" smtClean="0">
                <a:latin typeface="Arial" pitchFamily="34" charset="0"/>
                <a:cs typeface="Arial" pitchFamily="34" charset="0"/>
              </a:rPr>
              <a:t>Additional technical information on GreensandPlus can be found at:</a:t>
            </a:r>
          </a:p>
          <a:p>
            <a:pPr algn="ctr"/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000" dirty="0" smtClean="0">
                <a:latin typeface="Arial" pitchFamily="34" charset="0"/>
                <a:cs typeface="Arial" pitchFamily="34" charset="0"/>
                <a:hlinkClick r:id="rId3"/>
              </a:rPr>
              <a:t>www.inversand.com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000" dirty="0" smtClean="0">
                <a:latin typeface="Arial" pitchFamily="34" charset="0"/>
                <a:cs typeface="Arial" pitchFamily="34" charset="0"/>
              </a:rPr>
              <a:t>For technical support please call (856-881-6859)</a:t>
            </a:r>
          </a:p>
          <a:p>
            <a:pPr algn="ctr"/>
            <a:r>
              <a:rPr lang="en-US" sz="2000" dirty="0" smtClean="0">
                <a:latin typeface="Arial" pitchFamily="34" charset="0"/>
                <a:cs typeface="Arial" pitchFamily="34" charset="0"/>
              </a:rPr>
              <a:t>Or email us at:</a:t>
            </a:r>
          </a:p>
          <a:p>
            <a:pPr algn="ctr"/>
            <a:r>
              <a:rPr lang="en-US" sz="2000" dirty="0" smtClean="0">
                <a:latin typeface="Arial" pitchFamily="34" charset="0"/>
                <a:cs typeface="Arial" pitchFamily="34" charset="0"/>
              </a:rPr>
              <a:t>info@inversand.com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7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Waveform">
  <a:themeElements>
    <a:clrScheme name="Custom 4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23AF86"/>
      </a:accent1>
      <a:accent2>
        <a:srgbClr val="23AF86"/>
      </a:accent2>
      <a:accent3>
        <a:srgbClr val="23AF86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1634</TotalTime>
  <Words>760</Words>
  <Application>Microsoft Office PowerPoint</Application>
  <PresentationFormat>On-screen Show (4:3)</PresentationFormat>
  <Paragraphs>121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1_Waveform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breynolds</dc:creator>
  <cp:lastModifiedBy>breynolds</cp:lastModifiedBy>
  <cp:revision>58</cp:revision>
  <dcterms:created xsi:type="dcterms:W3CDTF">2020-02-19T20:07:12Z</dcterms:created>
  <dcterms:modified xsi:type="dcterms:W3CDTF">2020-02-28T18:24:14Z</dcterms:modified>
</cp:coreProperties>
</file>